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95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2F8"/>
          </a:solidFill>
        </a:fill>
      </a:tcStyle>
    </a:wholeTbl>
    <a:band2H>
      <a:tcTxStyle/>
      <a:tcStyle>
        <a:tcBdr/>
        <a:fill>
          <a:solidFill>
            <a:srgbClr val="E7F1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ECD"/>
          </a:solidFill>
        </a:fill>
      </a:tcStyle>
    </a:wholeTbl>
    <a:band2H>
      <a:tcTxStyle/>
      <a:tcStyle>
        <a:tcBdr/>
        <a:fill>
          <a:solidFill>
            <a:srgbClr val="FAE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D2F4"/>
          </a:solidFill>
        </a:fill>
      </a:tcStyle>
    </a:wholeTbl>
    <a:band2H>
      <a:tcTxStyle/>
      <a:tcStyle>
        <a:tcBdr/>
        <a:fill>
          <a:solidFill>
            <a:srgbClr val="F0EAF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de-DE"/>
  <c:roundedCorners val="0"/>
  <c:style val="2"/>
  <c:chart>
    <c:title>
      <c:tx>
        <c:rich>
          <a:bodyPr rot="0"/>
          <a:lstStyle/>
          <a:p>
            <a:pPr>
              <a:defRPr sz="2100" b="0" i="0" u="none" strike="noStrike">
                <a:solidFill>
                  <a:srgbClr val="595959"/>
                </a:solidFill>
                <a:latin typeface="Corbel"/>
              </a:defRPr>
            </a:pPr>
            <a:r>
              <a:rPr lang="de-DE" sz="2100" b="0" i="0" u="none" strike="noStrike">
                <a:solidFill>
                  <a:srgbClr val="595959"/>
                </a:solidFill>
                <a:latin typeface="Corbel"/>
              </a:rPr>
              <a:t>Prozentualer Smartphonebesitz bei Kindern</a:t>
            </a:r>
          </a:p>
        </c:rich>
      </c:tx>
      <c:layout>
        <c:manualLayout>
          <c:xMode val="edge"/>
          <c:yMode val="edge"/>
          <c:x val="0.20336799999999999"/>
          <c:y val="0"/>
          <c:w val="0.59326299999999998"/>
          <c:h val="0.11400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4.7866499999999999E-2"/>
          <c:y val="0.114009"/>
          <c:w val="0.94713400000000003"/>
          <c:h val="0.758249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Alter der Kinder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06 - 07 Jahre</c:v>
                </c:pt>
                <c:pt idx="1">
                  <c:v>08 - 09 Jahre</c:v>
                </c:pt>
                <c:pt idx="2">
                  <c:v>10 - 11 Jahre</c:v>
                </c:pt>
                <c:pt idx="3">
                  <c:v>12 - 13 Jahre</c:v>
                </c:pt>
                <c:pt idx="4">
                  <c:v>14 - 15 Jahre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6</c:v>
                </c:pt>
                <c:pt idx="1">
                  <c:v>33</c:v>
                </c:pt>
                <c:pt idx="2">
                  <c:v>75</c:v>
                </c:pt>
                <c:pt idx="3">
                  <c:v>95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7-4875-A7A7-378E2E09E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175" cap="flat">
            <a:solidFill>
              <a:srgbClr val="212121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orbel"/>
              </a:defRPr>
            </a:pPr>
            <a:endParaRPr lang="de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3175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orbel"/>
              </a:defRPr>
            </a:pPr>
            <a:endParaRPr lang="de-DE"/>
          </a:p>
        </c:txPr>
        <c:crossAx val="2094734552"/>
        <c:crosses val="autoZero"/>
        <c:crossBetween val="between"/>
        <c:majorUnit val="25"/>
        <c:minorUnit val="12.5"/>
      </c:valAx>
      <c:spPr>
        <a:solidFill>
          <a:srgbClr val="CDD0D1"/>
        </a:solidFill>
        <a:ln w="3175" cap="flat">
          <a:solidFill>
            <a:srgbClr val="212121"/>
          </a:solidFill>
          <a:prstDash val="solid"/>
          <a:round/>
        </a:ln>
        <a:effectLst/>
      </c:spPr>
    </c:plotArea>
    <c:legend>
      <c:legendPos val="b"/>
      <c:layout>
        <c:manualLayout>
          <c:xMode val="edge"/>
          <c:yMode val="edge"/>
          <c:x val="0.42731000000000002"/>
          <c:y val="0.94744300000000004"/>
          <c:w val="0.16909099999999999"/>
          <c:h val="5.25571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Corbel"/>
            </a:defRPr>
          </a:pPr>
          <a:endParaRPr lang="de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orbel"/>
      </a:defRPr>
    </a:lvl1pPr>
    <a:lvl2pPr indent="228600" defTabSz="457200" latinLnBrk="0">
      <a:defRPr sz="1200">
        <a:latin typeface="+mn-lt"/>
        <a:ea typeface="+mn-ea"/>
        <a:cs typeface="+mn-cs"/>
        <a:sym typeface="Corbel"/>
      </a:defRPr>
    </a:lvl2pPr>
    <a:lvl3pPr indent="457200" defTabSz="457200" latinLnBrk="0">
      <a:defRPr sz="1200">
        <a:latin typeface="+mn-lt"/>
        <a:ea typeface="+mn-ea"/>
        <a:cs typeface="+mn-cs"/>
        <a:sym typeface="Corbel"/>
      </a:defRPr>
    </a:lvl3pPr>
    <a:lvl4pPr indent="685800" defTabSz="457200" latinLnBrk="0">
      <a:defRPr sz="1200">
        <a:latin typeface="+mn-lt"/>
        <a:ea typeface="+mn-ea"/>
        <a:cs typeface="+mn-cs"/>
        <a:sym typeface="Corbel"/>
      </a:defRPr>
    </a:lvl4pPr>
    <a:lvl5pPr indent="914400" defTabSz="457200" latinLnBrk="0">
      <a:defRPr sz="1200">
        <a:latin typeface="+mn-lt"/>
        <a:ea typeface="+mn-ea"/>
        <a:cs typeface="+mn-cs"/>
        <a:sym typeface="Corbel"/>
      </a:defRPr>
    </a:lvl5pPr>
    <a:lvl6pPr indent="1143000" defTabSz="457200" latinLnBrk="0">
      <a:defRPr sz="1200">
        <a:latin typeface="+mn-lt"/>
        <a:ea typeface="+mn-ea"/>
        <a:cs typeface="+mn-cs"/>
        <a:sym typeface="Corbel"/>
      </a:defRPr>
    </a:lvl6pPr>
    <a:lvl7pPr indent="1371600" defTabSz="457200" latinLnBrk="0">
      <a:defRPr sz="1200">
        <a:latin typeface="+mn-lt"/>
        <a:ea typeface="+mn-ea"/>
        <a:cs typeface="+mn-cs"/>
        <a:sym typeface="Corbel"/>
      </a:defRPr>
    </a:lvl7pPr>
    <a:lvl8pPr indent="1600200" defTabSz="457200" latinLnBrk="0">
      <a:defRPr sz="1200">
        <a:latin typeface="+mn-lt"/>
        <a:ea typeface="+mn-ea"/>
        <a:cs typeface="+mn-cs"/>
        <a:sym typeface="Corbel"/>
      </a:defRPr>
    </a:lvl8pPr>
    <a:lvl9pPr indent="1828800" defTabSz="457200" latinLnBrk="0">
      <a:defRPr sz="1200">
        <a:latin typeface="+mn-lt"/>
        <a:ea typeface="+mn-ea"/>
        <a:cs typeface="+mn-cs"/>
        <a:sym typeface="Corbe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2928400" y="1380067"/>
            <a:ext cx="8574624" cy="2616201"/>
          </a:xfrm>
          <a:prstGeom prst="rect">
            <a:avLst/>
          </a:prstGeom>
        </p:spPr>
        <p:txBody>
          <a:bodyPr anchor="b"/>
          <a:lstStyle>
            <a:lvl1pPr algn="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15377" y="3996266"/>
            <a:ext cx="6987645" cy="1388535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100"/>
            </a:lvl1pPr>
            <a:lvl2pPr marL="0" indent="457200" algn="r">
              <a:buClrTx/>
              <a:buSzTx/>
              <a:buFontTx/>
              <a:buNone/>
              <a:defRPr sz="2100"/>
            </a:lvl2pPr>
            <a:lvl3pPr marL="0" indent="914400" algn="r">
              <a:buClrTx/>
              <a:buSzTx/>
              <a:buFontTx/>
              <a:buNone/>
              <a:defRPr sz="2100"/>
            </a:lvl3pPr>
            <a:lvl4pPr marL="0" indent="1371600" algn="r">
              <a:buClrTx/>
              <a:buSzTx/>
              <a:buFontTx/>
              <a:buNone/>
              <a:defRPr sz="2100"/>
            </a:lvl4pPr>
            <a:lvl5pPr marL="0" indent="1828800" algn="r"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1484311" y="4732864"/>
            <a:ext cx="10018711" cy="56673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6011" y="932112"/>
            <a:ext cx="8225944" cy="3164976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1" y="5299602"/>
            <a:ext cx="10018711" cy="49371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400"/>
            </a:lvl1pPr>
            <a:lvl2pPr marL="0" indent="457200" algn="ctr">
              <a:buClrTx/>
              <a:buSzTx/>
              <a:buFontTx/>
              <a:buNone/>
              <a:defRPr sz="1400"/>
            </a:lvl2pPr>
            <a:lvl3pPr marL="0" indent="914400" algn="ctr">
              <a:buClrTx/>
              <a:buSzTx/>
              <a:buFontTx/>
              <a:buNone/>
              <a:defRPr sz="1400"/>
            </a:lvl3pPr>
            <a:lvl4pPr marL="0" indent="1371600" algn="ctr">
              <a:buClrTx/>
              <a:buSzTx/>
              <a:buFontTx/>
              <a:buNone/>
              <a:defRPr sz="1400"/>
            </a:lvl4pPr>
            <a:lvl5pPr marL="0" indent="1828800" algn="ctr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4343400"/>
            <a:ext cx="10018714" cy="14478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/>
            </a:lvl1pPr>
            <a:lvl2pPr marL="0" indent="457200" algn="ctr">
              <a:buClrTx/>
              <a:buSzTx/>
              <a:buFontTx/>
              <a:buNone/>
              <a:defRPr sz="2000"/>
            </a:lvl2pPr>
            <a:lvl3pPr marL="0" indent="914400" algn="ctr">
              <a:buClrTx/>
              <a:buSzTx/>
              <a:buFontTx/>
              <a:buNone/>
              <a:defRPr sz="2000"/>
            </a:lvl3pPr>
            <a:lvl4pPr marL="0" indent="1371600" algn="ctr">
              <a:buClrTx/>
              <a:buSzTx/>
              <a:buFontTx/>
              <a:buNone/>
              <a:defRPr sz="2000"/>
            </a:lvl4pPr>
            <a:lvl5pPr marL="0" indent="1828800" algn="ct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/>
            </a:lvl1pPr>
          </a:lstStyle>
          <a:p>
            <a:r>
              <a:t>“</a:t>
            </a:r>
          </a:p>
        </p:txBody>
      </p:sp>
      <p:sp>
        <p:nvSpPr>
          <p:cNvPr id="126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/>
            </a:lvl1pPr>
          </a:lstStyle>
          <a:p>
            <a:r>
              <a:t>”</a:t>
            </a:r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36810" y="3428998"/>
            <a:ext cx="8532816" cy="381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2000"/>
            </a:pPr>
            <a:endParaRPr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1484312" y="3308580"/>
            <a:ext cx="10018710" cy="1468801"/>
          </a:xfrm>
          <a:prstGeom prst="rect">
            <a:avLst/>
          </a:prstGeom>
        </p:spPr>
        <p:txBody>
          <a:bodyPr anchor="b"/>
          <a:lstStyle>
            <a:lvl1pPr algn="r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4777380"/>
            <a:ext cx="10018711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/>
            </a:lvl1pPr>
          </a:lstStyle>
          <a:p>
            <a:r>
              <a:t>“</a:t>
            </a:r>
          </a:p>
        </p:txBody>
      </p:sp>
      <p:sp>
        <p:nvSpPr>
          <p:cNvPr id="147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/>
            </a:lvl1pPr>
          </a:lstStyle>
          <a:p>
            <a:r>
              <a:t>”</a:t>
            </a:r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3886200"/>
            <a:ext cx="10018712" cy="889000"/>
          </a:xfrm>
          <a:prstGeom prst="rect">
            <a:avLst/>
          </a:prstGeom>
        </p:spPr>
        <p:txBody>
          <a:bodyPr anchor="b"/>
          <a:lstStyle>
            <a:lvl1pPr indent="-571500" algn="r">
              <a:buClrTx/>
              <a:buSzTx/>
              <a:buFontTx/>
              <a:buNone/>
            </a:lvl1pPr>
            <a:lvl2pPr algn="r">
              <a:buClrTx/>
              <a:buFontTx/>
            </a:lvl2pPr>
            <a:lvl3pPr algn="r">
              <a:buClrTx/>
              <a:buFontTx/>
            </a:lvl3pPr>
            <a:lvl4pPr algn="r">
              <a:buClrTx/>
              <a:buFontTx/>
            </a:lvl4pPr>
            <a:lvl5pPr algn="r"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1" y="4775200"/>
            <a:ext cx="10018712" cy="1016000"/>
          </a:xfrm>
          <a:prstGeom prst="rect">
            <a:avLst/>
          </a:prstGeom>
        </p:spPr>
        <p:txBody>
          <a:bodyPr anchor="t"/>
          <a:lstStyle/>
          <a:p>
            <a:pPr marL="0" indent="0" algn="r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3" cy="27273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3505200"/>
            <a:ext cx="10018714" cy="838200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FontTx/>
              <a:buNone/>
              <a:defRPr sz="2800"/>
            </a:lvl1pPr>
            <a:lvl2pPr marL="857250" indent="-400050">
              <a:buClrTx/>
              <a:buFontTx/>
              <a:defRPr sz="2800"/>
            </a:lvl2pPr>
            <a:lvl3pPr marL="1358900" indent="-444500">
              <a:buClrTx/>
              <a:buFontTx/>
              <a:defRPr sz="2800"/>
            </a:lvl3pPr>
            <a:lvl4pPr marL="1671637" indent="-300037">
              <a:buClrTx/>
              <a:buFontTx/>
              <a:defRPr sz="2800"/>
            </a:lvl4pPr>
            <a:lvl5pPr marL="2171700" indent="-342900">
              <a:buClrTx/>
              <a:buFont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0" y="4343400"/>
            <a:ext cx="10018715" cy="14478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1883" y="5934123"/>
            <a:ext cx="23114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8" cy="2110383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72278" y="4777380"/>
            <a:ext cx="8930748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2666999"/>
            <a:ext cx="4895056" cy="312420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81792" indent="-367392">
              <a:defRPr sz="1800"/>
            </a:lvl3pPr>
            <a:lvl4pPr>
              <a:defRPr sz="1800"/>
            </a:lvl4pPr>
            <a:lvl5pPr marL="2085975" indent="-257175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2179" y="2658533"/>
            <a:ext cx="460718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1pPr>
            <a:lvl2pPr marL="0" indent="4572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2pPr>
            <a:lvl3pPr marL="0" indent="9144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3pPr>
            <a:lvl4pPr marL="0" indent="13716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4pPr>
            <a:lvl5pPr marL="0" indent="18288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0486" y="2667000"/>
            <a:ext cx="4622538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pP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262033" y="685798"/>
            <a:ext cx="6240991" cy="510540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774700" indent="-317500">
              <a:defRPr sz="2000"/>
            </a:lvl2pPr>
            <a:lvl3pPr marL="1271587" indent="-357187">
              <a:defRPr sz="2000"/>
            </a:lvl3pPr>
            <a:lvl4pPr marL="1616528" indent="-244928">
              <a:defRPr sz="2000"/>
            </a:lvl4pPr>
            <a:lvl5pPr marL="2073728" indent="-244928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1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594682" y="914400"/>
            <a:ext cx="3280975" cy="4572000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2724" y="3124199"/>
            <a:ext cx="5426158" cy="18288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800"/>
            </a:lvl1pPr>
            <a:lvl2pPr marL="0" indent="457200" algn="ctr">
              <a:buClrTx/>
              <a:buSzTx/>
              <a:buFontTx/>
              <a:buNone/>
              <a:defRPr sz="1800"/>
            </a:lvl2pPr>
            <a:lvl3pPr marL="0" indent="914400" algn="ctr">
              <a:buClrTx/>
              <a:buSzTx/>
              <a:buFontTx/>
              <a:buNone/>
              <a:defRPr sz="1800"/>
            </a:lvl3pPr>
            <a:lvl4pPr marL="0" indent="1371600" algn="ctr">
              <a:buClrTx/>
              <a:buSzTx/>
              <a:buFontTx/>
              <a:buNone/>
              <a:defRPr sz="1800"/>
            </a:lvl4pPr>
            <a:lvl5pPr marL="0" indent="1828800" algn="ctr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/>
        </p:nvGrpSpPr>
        <p:grpSpPr>
          <a:xfrm>
            <a:off x="150811" y="0"/>
            <a:ext cx="2436815" cy="6858001"/>
            <a:chOff x="0" y="0"/>
            <a:chExt cx="2436813" cy="6858000"/>
          </a:xfrm>
        </p:grpSpPr>
        <p:sp>
          <p:nvSpPr>
            <p:cNvPr id="2" name="Freeform 6"/>
            <p:cNvSpPr/>
            <p:nvPr/>
          </p:nvSpPr>
          <p:spPr>
            <a:xfrm>
              <a:off x="306388" y="0"/>
              <a:ext cx="1122364" cy="532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26"/>
                  </a:moveTo>
                  <a:lnTo>
                    <a:pt x="4766" y="21600"/>
                  </a:lnTo>
                  <a:lnTo>
                    <a:pt x="21600" y="0"/>
                  </a:lnTo>
                  <a:lnTo>
                    <a:pt x="16712" y="0"/>
                  </a:lnTo>
                  <a:lnTo>
                    <a:pt x="0" y="214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Freeform 7"/>
            <p:cNvSpPr/>
            <p:nvPr/>
          </p:nvSpPr>
          <p:spPr>
            <a:xfrm>
              <a:off x="0" y="0"/>
              <a:ext cx="1117601" cy="527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722" y="0"/>
                  </a:lnTo>
                  <a:lnTo>
                    <a:pt x="0" y="21444"/>
                  </a:lnTo>
                  <a:lnTo>
                    <a:pt x="481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Freeform 8"/>
            <p:cNvSpPr/>
            <p:nvPr/>
          </p:nvSpPr>
          <p:spPr>
            <a:xfrm>
              <a:off x="0" y="5238749"/>
              <a:ext cx="1228726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651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Freeform 9"/>
            <p:cNvSpPr/>
            <p:nvPr/>
          </p:nvSpPr>
          <p:spPr>
            <a:xfrm>
              <a:off x="306388" y="5291137"/>
              <a:ext cx="1495426" cy="156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43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Freeform 10"/>
            <p:cNvSpPr/>
            <p:nvPr/>
          </p:nvSpPr>
          <p:spPr>
            <a:xfrm>
              <a:off x="306388" y="5286374"/>
              <a:ext cx="2130426" cy="157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5"/>
                  </a:moveTo>
                  <a:lnTo>
                    <a:pt x="15162" y="21600"/>
                  </a:lnTo>
                  <a:lnTo>
                    <a:pt x="21600" y="21600"/>
                  </a:lnTo>
                  <a:lnTo>
                    <a:pt x="2511" y="589"/>
                  </a:ln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1287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Freeform 11"/>
            <p:cNvSpPr/>
            <p:nvPr/>
          </p:nvSpPr>
          <p:spPr>
            <a:xfrm>
              <a:off x="0" y="5238749"/>
              <a:ext cx="1695451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721" y="1271"/>
                  </a:lnTo>
                  <a:lnTo>
                    <a:pt x="3115" y="572"/>
                  </a:lnTo>
                  <a:lnTo>
                    <a:pt x="3175" y="572"/>
                  </a:lnTo>
                  <a:lnTo>
                    <a:pt x="3175" y="508"/>
                  </a:lnTo>
                  <a:lnTo>
                    <a:pt x="3115" y="508"/>
                  </a:lnTo>
                  <a:lnTo>
                    <a:pt x="0" y="0"/>
                  </a:lnTo>
                  <a:lnTo>
                    <a:pt x="15654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4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1883" y="5950267"/>
            <a:ext cx="231141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8001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12954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1628775" marR="0" indent="-25717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21227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26778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31350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35922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40494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6/6b/HSL_color_solid_cylinder_saturation_gray.png/197px-HSL_color_solid_cylinder_saturation_gray.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106/umfrage/handybesitz-bei-jugendlichen-nach-altersgruppe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71" name="Freeform: Shape 28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Freeform: Shape 30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Freeform: Shape 32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Freeform: Shape 34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Titel 1"/>
          <p:cNvSpPr txBox="1">
            <a:spLocks noGrp="1"/>
          </p:cNvSpPr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r>
              <a:t>Straßenverkehrshilfe für Kinder  </a:t>
            </a:r>
          </a:p>
        </p:txBody>
      </p:sp>
      <p:sp>
        <p:nvSpPr>
          <p:cNvPr id="176" name="Untertitel 2"/>
          <p:cNvSpPr txBox="1">
            <a:spLocks noGrp="1"/>
          </p:cNvSpPr>
          <p:nvPr>
            <p:ph type="subTitle" sz="quarter" idx="1"/>
          </p:nvPr>
        </p:nvSpPr>
        <p:spPr>
          <a:xfrm>
            <a:off x="2719546" y="4552334"/>
            <a:ext cx="6752908" cy="144009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defRPr sz="1800"/>
            </a:pPr>
            <a:r>
              <a:rPr dirty="0"/>
              <a:t>Gruppe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dirty="0"/>
              <a:t>: Maximilian </a:t>
            </a:r>
            <a:r>
              <a:rPr dirty="0" err="1"/>
              <a:t>Hörnis</a:t>
            </a:r>
            <a:r>
              <a:rPr dirty="0"/>
              <a:t>, Florian </a:t>
            </a:r>
            <a:r>
              <a:rPr dirty="0" err="1"/>
              <a:t>Schwarm</a:t>
            </a:r>
            <a:r>
              <a:rPr dirty="0"/>
              <a:t>, Dennis Rupprecht</a:t>
            </a:r>
            <a:endParaRPr lang="de-DE" dirty="0"/>
          </a:p>
          <a:p>
            <a:pPr algn="ctr">
              <a:lnSpc>
                <a:spcPct val="90000"/>
              </a:lnSpc>
              <a:defRPr sz="1800"/>
            </a:pPr>
            <a:endParaRPr lang="de-DE" dirty="0"/>
          </a:p>
          <a:p>
            <a:pPr algn="ctr">
              <a:lnSpc>
                <a:spcPct val="90000"/>
              </a:lnSpc>
              <a:defRPr sz="1800"/>
            </a:pPr>
            <a:r>
              <a:rPr lang="de-DE" dirty="0"/>
              <a:t>Ergebnis aus der Veranstaltung: Medienverarbeitung</a:t>
            </a:r>
          </a:p>
          <a:p>
            <a:pPr algn="ctr">
              <a:lnSpc>
                <a:spcPct val="90000"/>
              </a:lnSpc>
              <a:defRPr sz="1800"/>
            </a:pPr>
            <a:r>
              <a:rPr lang="de-DE" dirty="0"/>
              <a:t>Prof. Dr. Susanne Boll-Westermann , Dr.-Ing. Larbi </a:t>
            </a:r>
            <a:r>
              <a:rPr lang="de-DE" dirty="0" err="1"/>
              <a:t>Abdenebaoui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pic>
        <p:nvPicPr>
          <p:cNvPr id="229" name="Inhaltsplatzhalter 16" descr="Inhaltsplatzhalter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5" y="2544844"/>
            <a:ext cx="4169842" cy="312738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Inhaltsplatzhalter 2"/>
          <p:cNvSpPr txBox="1"/>
          <p:nvPr/>
        </p:nvSpPr>
        <p:spPr>
          <a:xfrm>
            <a:off x="2323825" y="5778669"/>
            <a:ext cx="4169842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r>
              <a:rPr dirty="0" err="1"/>
              <a:t>Maske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</a:t>
            </a:r>
            <a:r>
              <a:rPr dirty="0" err="1"/>
              <a:t>Farbfilterung</a:t>
            </a:r>
            <a:endParaRPr dirty="0"/>
          </a:p>
        </p:txBody>
      </p:sp>
      <p:pic>
        <p:nvPicPr>
          <p:cNvPr id="5" name="Inhaltsplatzhalter 16" descr="Inhaltsplatzhalter 16">
            <a:extLst>
              <a:ext uri="{FF2B5EF4-FFF2-40B4-BE49-F238E27FC236}">
                <a16:creationId xmlns:a16="http://schemas.microsoft.com/office/drawing/2014/main" id="{8F86A91E-EFBC-4C81-897D-5A530472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12" y="2507635"/>
            <a:ext cx="4239213" cy="317941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E337B38-4850-42DA-83B1-6B7503F6168E}"/>
              </a:ext>
            </a:extLst>
          </p:cNvPr>
          <p:cNvSpPr txBox="1"/>
          <p:nvPr/>
        </p:nvSpPr>
        <p:spPr>
          <a:xfrm>
            <a:off x="7263811" y="5778670"/>
            <a:ext cx="4239213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r>
              <a:rPr lang="de-DE" dirty="0"/>
              <a:t>Maske n</a:t>
            </a:r>
            <a:r>
              <a:rPr dirty="0"/>
              <a:t>ach </a:t>
            </a:r>
            <a:r>
              <a:rPr dirty="0" err="1"/>
              <a:t>Bluring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Klassifikation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lang="de-DE" dirty="0"/>
              <a:t>Konturerkennung</a:t>
            </a:r>
            <a:endParaRPr dirty="0"/>
          </a:p>
        </p:txBody>
      </p:sp>
      <p:sp>
        <p:nvSpPr>
          <p:cNvPr id="241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342966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Probleme</a:t>
            </a:r>
            <a:r>
              <a:rPr dirty="0"/>
              <a:t> des Ansatzes:</a:t>
            </a:r>
          </a:p>
          <a:p>
            <a:pPr marL="742950" lvl="1" indent="-285750"/>
            <a:r>
              <a:rPr dirty="0" err="1"/>
              <a:t>Alle</a:t>
            </a:r>
            <a:r>
              <a:rPr dirty="0"/>
              <a:t> </a:t>
            </a:r>
            <a:r>
              <a:rPr dirty="0" err="1"/>
              <a:t>Schildformen</a:t>
            </a:r>
            <a:r>
              <a:rPr dirty="0"/>
              <a:t> und -</a:t>
            </a:r>
            <a:r>
              <a:rPr dirty="0" err="1"/>
              <a:t>farben</a:t>
            </a:r>
            <a:r>
              <a:rPr dirty="0"/>
              <a:t> </a:t>
            </a:r>
            <a:r>
              <a:rPr dirty="0" err="1"/>
              <a:t>benötigen</a:t>
            </a:r>
            <a:r>
              <a:rPr dirty="0"/>
              <a:t> </a:t>
            </a:r>
            <a:r>
              <a:rPr dirty="0" err="1"/>
              <a:t>eigene</a:t>
            </a:r>
            <a:r>
              <a:rPr dirty="0"/>
              <a:t>, </a:t>
            </a:r>
            <a:r>
              <a:rPr dirty="0" err="1"/>
              <a:t>handerstellte</a:t>
            </a:r>
            <a:r>
              <a:rPr dirty="0"/>
              <a:t> </a:t>
            </a:r>
            <a:r>
              <a:rPr dirty="0" err="1"/>
              <a:t>Regeln</a:t>
            </a:r>
            <a:endParaRPr dirty="0"/>
          </a:p>
          <a:p>
            <a:pPr marL="742950" lvl="1" indent="-285750"/>
            <a:r>
              <a:rPr dirty="0"/>
              <a:t>Da </a:t>
            </a:r>
            <a:r>
              <a:rPr dirty="0" err="1"/>
              <a:t>Farbwerte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verschiedenen</a:t>
            </a:r>
            <a:r>
              <a:rPr dirty="0"/>
              <a:t> </a:t>
            </a:r>
            <a:r>
              <a:rPr dirty="0" err="1"/>
              <a:t>Bildern</a:t>
            </a:r>
            <a:r>
              <a:rPr dirty="0"/>
              <a:t> stark </a:t>
            </a:r>
            <a:r>
              <a:rPr dirty="0" err="1"/>
              <a:t>abweichen</a:t>
            </a:r>
            <a:r>
              <a:rPr dirty="0"/>
              <a:t>, </a:t>
            </a:r>
            <a:r>
              <a:rPr dirty="0" err="1"/>
              <a:t>sind</a:t>
            </a:r>
            <a:r>
              <a:rPr dirty="0"/>
              <a:t> die </a:t>
            </a:r>
            <a:r>
              <a:rPr dirty="0" err="1"/>
              <a:t>gefundenen</a:t>
            </a:r>
            <a:r>
              <a:rPr dirty="0"/>
              <a:t> </a:t>
            </a:r>
            <a:r>
              <a:rPr dirty="0" err="1"/>
              <a:t>Regeln</a:t>
            </a:r>
            <a:r>
              <a:rPr dirty="0"/>
              <a:t> oft </a:t>
            </a:r>
            <a:r>
              <a:rPr dirty="0" err="1"/>
              <a:t>fragil</a:t>
            </a:r>
            <a:endParaRPr dirty="0"/>
          </a:p>
        </p:txBody>
      </p:sp>
      <p:sp>
        <p:nvSpPr>
          <p:cNvPr id="24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Grafik 4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B8B413E1-A23F-497E-AEE0-7A583819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01" y="4370066"/>
            <a:ext cx="2048349" cy="21507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ABE44C-EBD8-4175-91F0-834AB70A7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42" y="4385435"/>
            <a:ext cx="2381005" cy="2334681"/>
          </a:xfrm>
          <a:prstGeom prst="rect">
            <a:avLst/>
          </a:prstGeom>
        </p:spPr>
      </p:pic>
      <p:pic>
        <p:nvPicPr>
          <p:cNvPr id="7" name="Grafik 6" descr="Ein Bild, das draußen, Schild, grün, sitzend enthält.&#10;&#10;Automatisch generierte Beschreibung">
            <a:extLst>
              <a:ext uri="{FF2B5EF4-FFF2-40B4-BE49-F238E27FC236}">
                <a16:creationId xmlns:a16="http://schemas.microsoft.com/office/drawing/2014/main" id="{C5481A3A-4D96-4CF2-9DFD-54A1D91D6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40" y="4403667"/>
            <a:ext cx="3970684" cy="22982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mit Machine Learning</a:t>
            </a:r>
          </a:p>
        </p:txBody>
      </p:sp>
      <p:sp>
        <p:nvSpPr>
          <p:cNvPr id="24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Ziel: Mit Hilfe von Machine Learning eine robustere Klassifizierung von Schildern erreichen</a:t>
            </a:r>
          </a:p>
          <a:p>
            <a:r>
              <a:t>Keine handerstellten Regeln mit “trial and error”, sondern automatische Parametersuche durch Machine Learning</a:t>
            </a:r>
          </a:p>
        </p:txBody>
      </p:sp>
      <p:sp>
        <p:nvSpPr>
          <p:cNvPr id="24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4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Voraussetzung für alle Machine Learning Verfahren ist ein Datensatz von Verkehrschildern mit den dazugehörigen Labels</a:t>
            </a:r>
          </a:p>
          <a:p>
            <a:r>
              <a:t>Wir verwenden den </a:t>
            </a:r>
            <a:r>
              <a:rPr i="1"/>
              <a:t>German Traffic Sign Recognition Benchmark (GTSRB)</a:t>
            </a:r>
            <a:r>
              <a:t>-Datensatz</a:t>
            </a:r>
          </a:p>
          <a:p>
            <a:pPr marL="742950" lvl="1" indent="-285750"/>
            <a:r>
              <a:t>Bestehend aus 40 Arten von Verkehrsschildern,</a:t>
            </a:r>
          </a:p>
          <a:p>
            <a:pPr marL="742950" lvl="1" indent="-285750"/>
            <a:r>
              <a:t>in 50,000 Bildern.</a:t>
            </a:r>
          </a:p>
        </p:txBody>
      </p:sp>
      <p:sp>
        <p:nvSpPr>
          <p:cNvPr id="25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53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09" y="2666999"/>
            <a:ext cx="10018715" cy="955247"/>
          </a:xfrm>
          <a:prstGeom prst="rect">
            <a:avLst/>
          </a:prstGeom>
        </p:spPr>
        <p:txBody>
          <a:bodyPr/>
          <a:lstStyle/>
          <a:p>
            <a:r>
              <a:t>Wir beschränken uns auf 20 Typen von Verkehrsschildern, die für den Fahrradverkehr relevant sind</a:t>
            </a:r>
          </a:p>
        </p:txBody>
      </p:sp>
      <p:sp>
        <p:nvSpPr>
          <p:cNvPr id="25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57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77" y="1988432"/>
            <a:ext cx="9306046" cy="4519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1" name="Inhaltsplatzhalter 2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r>
              <a:rPr b="1"/>
              <a:t>Probleme</a:t>
            </a:r>
            <a:r>
              <a:t>:</a:t>
            </a:r>
          </a:p>
          <a:p>
            <a:pPr marL="742950" lvl="1" indent="-285750"/>
            <a:r>
              <a:t>Einige Bilder sind sehr klein (kleiner als 30x30 Pixel)</a:t>
            </a:r>
          </a:p>
          <a:p>
            <a:pPr marL="742950" lvl="1" indent="-285750"/>
            <a:r>
              <a:t>Die Bilder sind nicht gleichverteilt, d.h. von einigen Schildern gibt es mehr Bilder als von anderen</a:t>
            </a:r>
          </a:p>
          <a:p>
            <a:pPr>
              <a:defRPr b="1"/>
            </a:pPr>
            <a:r>
              <a:t>Lösung:</a:t>
            </a:r>
          </a:p>
          <a:p>
            <a:pPr marL="742950" lvl="1" indent="-285750"/>
            <a:r>
              <a:t>Kleine Bilder aus dem Datensatz entfernen</a:t>
            </a:r>
          </a:p>
          <a:p>
            <a:pPr marL="742950" lvl="1" indent="-285750"/>
            <a:r>
              <a:t>Image Augmentation mit Rotation, Zoom und Verschiebung</a:t>
            </a:r>
          </a:p>
          <a:p>
            <a:pPr marL="742950" lvl="1" indent="-285750"/>
            <a:r>
              <a:t>Dadurch entstehen ca. 2000 Bilder pro Schildtyp</a:t>
            </a:r>
          </a:p>
        </p:txBody>
      </p:sp>
      <p:sp>
        <p:nvSpPr>
          <p:cNvPr id="26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5" name="Inhaltsplatzhalter 2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r>
              <a:t>Zur weiteren Verwendung wird der Datensatz in ein Trainings- und Testset aufgeteilt (75% vs 25%)</a:t>
            </a:r>
          </a:p>
        </p:txBody>
      </p:sp>
      <p:sp>
        <p:nvSpPr>
          <p:cNvPr id="26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2448290"/>
          </a:xfrm>
          <a:prstGeom prst="rect">
            <a:avLst/>
          </a:prstGeom>
        </p:spPr>
        <p:txBody>
          <a:bodyPr/>
          <a:lstStyle/>
          <a:p>
            <a:r>
              <a:t>Wir haben zwei Ansätze verfolgt:</a:t>
            </a:r>
          </a:p>
          <a:p>
            <a:pPr marL="742950" lvl="1" indent="-285750"/>
            <a:r>
              <a:t>“Klassisches ML”: HOG + SVM</a:t>
            </a:r>
          </a:p>
          <a:p>
            <a:pPr marL="742950" lvl="1" indent="-285750"/>
            <a:r>
              <a:t>Deep Learning mit einem Convolutional Neural Network</a:t>
            </a:r>
          </a:p>
        </p:txBody>
      </p:sp>
      <p:sp>
        <p:nvSpPr>
          <p:cNvPr id="27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Erster Ansatz zu ML: HOG + SVM</a:t>
            </a:r>
          </a:p>
        </p:txBody>
      </p:sp>
      <p:sp>
        <p:nvSpPr>
          <p:cNvPr id="273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4" name="Bild"/>
          <p:cNvSpPr/>
          <p:nvPr/>
        </p:nvSpPr>
        <p:spPr>
          <a:xfrm>
            <a:off x="1989135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Bild</a:t>
            </a:r>
          </a:p>
        </p:txBody>
      </p:sp>
      <p:sp>
        <p:nvSpPr>
          <p:cNvPr id="275" name="HOG"/>
          <p:cNvSpPr/>
          <p:nvPr/>
        </p:nvSpPr>
        <p:spPr>
          <a:xfrm>
            <a:off x="5858667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HOG</a:t>
            </a:r>
          </a:p>
        </p:txBody>
      </p:sp>
      <p:sp>
        <p:nvSpPr>
          <p:cNvPr id="276" name="SVM"/>
          <p:cNvSpPr/>
          <p:nvPr/>
        </p:nvSpPr>
        <p:spPr>
          <a:xfrm>
            <a:off x="9728200" y="2794000"/>
            <a:ext cx="1270000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SVM</a:t>
            </a:r>
          </a:p>
        </p:txBody>
      </p:sp>
      <p:sp>
        <p:nvSpPr>
          <p:cNvPr id="277" name="Line"/>
          <p:cNvSpPr/>
          <p:nvPr/>
        </p:nvSpPr>
        <p:spPr>
          <a:xfrm>
            <a:off x="3264243" y="3460551"/>
            <a:ext cx="2597254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8" name="Line"/>
          <p:cNvSpPr/>
          <p:nvPr/>
        </p:nvSpPr>
        <p:spPr>
          <a:xfrm>
            <a:off x="7150444" y="3429000"/>
            <a:ext cx="2597253" cy="0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/>
          <a:srcRect l="16612" t="2992" r="71724" b="74975"/>
          <a:stretch>
            <a:fillRect/>
          </a:stretch>
        </p:blipFill>
        <p:spPr>
          <a:xfrm>
            <a:off x="1712116" y="4482704"/>
            <a:ext cx="1824078" cy="1673728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>
            <a:off x="3535177" y="5319515"/>
            <a:ext cx="2055387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Feature-Vektor…"/>
          <p:cNvSpPr txBox="1"/>
          <p:nvPr/>
        </p:nvSpPr>
        <p:spPr>
          <a:xfrm>
            <a:off x="5770922" y="5019795"/>
            <a:ext cx="144549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Feature-Vektor</a:t>
            </a:r>
          </a:p>
          <a:p>
            <a:r>
              <a:t>aus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Equation"/>
              <p:cNvSpPr txBox="1"/>
              <p:nvPr/>
            </p:nvSpPr>
            <p:spPr>
              <a:xfrm>
                <a:off x="6177749" y="5339809"/>
                <a:ext cx="475156" cy="1964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5184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49" y="5339809"/>
                <a:ext cx="475156" cy="196478"/>
              </a:xfrm>
              <a:prstGeom prst="rect">
                <a:avLst/>
              </a:prstGeom>
              <a:blipFill>
                <a:blip r:embed="rId4"/>
                <a:stretch>
                  <a:fillRect l="-16667" t="-6250" r="-30769" b="-531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" name="Line"/>
          <p:cNvSpPr/>
          <p:nvPr/>
        </p:nvSpPr>
        <p:spPr>
          <a:xfrm>
            <a:off x="7248028" y="5319515"/>
            <a:ext cx="2499669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4" name="Art des Schildes"/>
          <p:cNvSpPr txBox="1"/>
          <p:nvPr/>
        </p:nvSpPr>
        <p:spPr>
          <a:xfrm>
            <a:off x="9771374" y="5019795"/>
            <a:ext cx="156157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Art des Schildes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Equation"/>
              <p:cNvSpPr txBox="1"/>
              <p:nvPr/>
            </p:nvSpPr>
            <p:spPr>
              <a:xfrm>
                <a:off x="9763984" y="5377621"/>
                <a:ext cx="859765" cy="1970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{0,…,20}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4" y="5377621"/>
                <a:ext cx="859765" cy="197054"/>
              </a:xfrm>
              <a:prstGeom prst="rect">
                <a:avLst/>
              </a:prstGeom>
              <a:blipFill>
                <a:blip r:embed="rId5"/>
                <a:stretch>
                  <a:fillRect l="-13475" t="-3125" r="-22695" b="-968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7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  <a:p>
            <a:r>
              <a:t>Idee und Aufgaben</a:t>
            </a:r>
          </a:p>
          <a:p>
            <a:r>
              <a:t>Verkehrszeichenerkennung </a:t>
            </a:r>
          </a:p>
          <a:p>
            <a:r>
              <a:t>Klassifikation</a:t>
            </a:r>
          </a:p>
          <a:p>
            <a:r>
              <a:t>Ergebnispräsentation</a:t>
            </a:r>
          </a:p>
          <a:p>
            <a:r>
              <a:t>Fazit und Ausblick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Erster Ansatz zu ML: HOG + SVM</a:t>
            </a:r>
          </a:p>
        </p:txBody>
      </p:sp>
      <p:sp>
        <p:nvSpPr>
          <p:cNvPr id="288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17526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60032" indent="-260032" defTabSz="416052">
              <a:spcBef>
                <a:spcPts val="500"/>
              </a:spcBef>
              <a:defRPr sz="2184" b="1"/>
            </a:pPr>
            <a:r>
              <a:t>Ergebnis:</a:t>
            </a:r>
          </a:p>
          <a:p>
            <a:pPr marL="676084" lvl="1" indent="-260032" defTabSz="416052">
              <a:spcBef>
                <a:spcPts val="500"/>
              </a:spcBef>
              <a:defRPr sz="2184"/>
            </a:pPr>
            <a:r>
              <a:t>Erreicht 98% Genauigkeit auf dem Training-Set und 93% Genauigkeit auf dem Testset</a:t>
            </a:r>
          </a:p>
          <a:p>
            <a:pPr marL="260032" indent="-260032" defTabSz="416052">
              <a:spcBef>
                <a:spcPts val="500"/>
              </a:spcBef>
              <a:defRPr sz="2184"/>
            </a:pPr>
            <a:r>
              <a:rPr b="1"/>
              <a:t>Probleme</a:t>
            </a:r>
            <a:r>
              <a:t>:</a:t>
            </a:r>
          </a:p>
          <a:p>
            <a:pPr marL="676084" lvl="1" indent="-260032" defTabSz="416052">
              <a:spcBef>
                <a:spcPts val="500"/>
              </a:spcBef>
              <a:defRPr sz="2184"/>
            </a:pPr>
            <a:r>
              <a:t>Die Berechnung der HOG-Vektoren ist sehr langsam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29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3" name="Bild"/>
          <p:cNvSpPr/>
          <p:nvPr/>
        </p:nvSpPr>
        <p:spPr>
          <a:xfrm>
            <a:off x="1955268" y="197273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Bild</a:t>
            </a:r>
          </a:p>
        </p:txBody>
      </p:sp>
      <p:sp>
        <p:nvSpPr>
          <p:cNvPr id="294" name="Convolution Filters"/>
          <p:cNvSpPr/>
          <p:nvPr/>
        </p:nvSpPr>
        <p:spPr>
          <a:xfrm>
            <a:off x="1955268" y="3690938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Convolution Filters</a:t>
            </a:r>
          </a:p>
        </p:txBody>
      </p:sp>
      <p:sp>
        <p:nvSpPr>
          <p:cNvPr id="295" name="Fully-Connected Layer"/>
          <p:cNvSpPr/>
          <p:nvPr/>
        </p:nvSpPr>
        <p:spPr>
          <a:xfrm>
            <a:off x="1955268" y="540914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Fully-Connected Layer</a:t>
            </a:r>
          </a:p>
        </p:txBody>
      </p:sp>
      <p:sp>
        <p:nvSpPr>
          <p:cNvPr id="296" name="Line"/>
          <p:cNvSpPr/>
          <p:nvPr/>
        </p:nvSpPr>
        <p:spPr>
          <a:xfrm>
            <a:off x="2590268" y="3237434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Line"/>
          <p:cNvSpPr/>
          <p:nvPr/>
        </p:nvSpPr>
        <p:spPr>
          <a:xfrm>
            <a:off x="2590268" y="4960401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8" name="Screenshot 2020-01-27 at 23.33.35.png" descr="Screenshot 2020-01-27 at 23.33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97" y="2198539"/>
            <a:ext cx="5728038" cy="425479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Line"/>
          <p:cNvSpPr/>
          <p:nvPr/>
        </p:nvSpPr>
        <p:spPr>
          <a:xfrm flipV="1">
            <a:off x="3232646" y="2823368"/>
            <a:ext cx="1395975" cy="1262064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Line"/>
          <p:cNvSpPr/>
          <p:nvPr/>
        </p:nvSpPr>
        <p:spPr>
          <a:xfrm flipV="1">
            <a:off x="3250683" y="3559968"/>
            <a:ext cx="1395975" cy="727275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Line"/>
          <p:cNvSpPr/>
          <p:nvPr/>
        </p:nvSpPr>
        <p:spPr>
          <a:xfrm>
            <a:off x="3250683" y="4398168"/>
            <a:ext cx="1395975" cy="1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Line"/>
          <p:cNvSpPr/>
          <p:nvPr/>
        </p:nvSpPr>
        <p:spPr>
          <a:xfrm>
            <a:off x="3228677" y="5676635"/>
            <a:ext cx="1395976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Line"/>
          <p:cNvSpPr/>
          <p:nvPr/>
        </p:nvSpPr>
        <p:spPr>
          <a:xfrm>
            <a:off x="3250683" y="6320101"/>
            <a:ext cx="1395975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0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Das CNN hat ca. 4 Millionen Parameter</a:t>
            </a:r>
          </a:p>
          <a:p>
            <a:r>
              <a:t>Wir trainieren auf dem Training Set mit 30,000 Bildern für 40 Epochs</a:t>
            </a:r>
          </a:p>
          <a:p>
            <a:r>
              <a:t>Um Overfitting zu vermeiden verwenden wir</a:t>
            </a:r>
          </a:p>
          <a:p>
            <a:pPr marL="742950" lvl="1" indent="-285750"/>
            <a:r>
              <a:t>Dropout-Regularisierung</a:t>
            </a:r>
          </a:p>
          <a:p>
            <a:pPr marL="742950" lvl="1" indent="-285750"/>
            <a:r>
              <a:t>Label Smoothing (siehe [1])</a:t>
            </a:r>
          </a:p>
        </p:txBody>
      </p:sp>
      <p:sp>
        <p:nvSpPr>
          <p:cNvPr id="308" name="[1] He, Tong et al. “Bag of Tricks for Image Classification with Convolutional Neural Networks.” 2019 IEEE/CVF Conference on Computer Vision and Pattern Recognition (CVPR) (2019)"/>
          <p:cNvSpPr txBox="1"/>
          <p:nvPr/>
        </p:nvSpPr>
        <p:spPr>
          <a:xfrm>
            <a:off x="3108578" y="5935660"/>
            <a:ext cx="8677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[1] He, Tong et al. “Bag of Tricks for Image Classification with Convolutional Neural Networks.” 2019 IEEE/CVF Conference on Computer Vision and Pattern Recognition (CVPR) (2019)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11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rPr dirty="0"/>
              <a:t>Das CNN hat ca. 4 </a:t>
            </a:r>
            <a:r>
              <a:rPr dirty="0" err="1"/>
              <a:t>Millionen</a:t>
            </a:r>
            <a:r>
              <a:rPr dirty="0"/>
              <a:t> Parameter</a:t>
            </a:r>
          </a:p>
          <a:p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trainieren</a:t>
            </a:r>
            <a:r>
              <a:rPr dirty="0"/>
              <a:t> auf dem Training Set </a:t>
            </a:r>
            <a:r>
              <a:rPr dirty="0" err="1"/>
              <a:t>mit</a:t>
            </a:r>
            <a:r>
              <a:rPr dirty="0"/>
              <a:t> 30,000 </a:t>
            </a:r>
            <a:r>
              <a:rPr dirty="0" err="1"/>
              <a:t>Bildern</a:t>
            </a:r>
            <a:r>
              <a:rPr dirty="0"/>
              <a:t> </a:t>
            </a:r>
            <a:r>
              <a:rPr dirty="0" err="1"/>
              <a:t>für</a:t>
            </a:r>
            <a:r>
              <a:rPr dirty="0"/>
              <a:t> 40 Epochs</a:t>
            </a:r>
          </a:p>
          <a:p>
            <a:pPr>
              <a:defRPr b="1"/>
            </a:pPr>
            <a:r>
              <a:rPr dirty="0" err="1"/>
              <a:t>Ergebnis</a:t>
            </a:r>
            <a:r>
              <a:rPr dirty="0"/>
              <a:t>:</a:t>
            </a:r>
          </a:p>
          <a:p>
            <a:pPr marL="742950" lvl="1" indent="-285750"/>
            <a:r>
              <a:rPr dirty="0" err="1"/>
              <a:t>Erreicht</a:t>
            </a:r>
            <a:r>
              <a:rPr dirty="0"/>
              <a:t> 99% </a:t>
            </a:r>
            <a:r>
              <a:rPr dirty="0" err="1"/>
              <a:t>Genauigkeit</a:t>
            </a:r>
            <a:r>
              <a:rPr dirty="0"/>
              <a:t> auf dem Training-Set und                                96% </a:t>
            </a:r>
            <a:r>
              <a:rPr dirty="0" err="1"/>
              <a:t>Genauigkeit</a:t>
            </a:r>
            <a:r>
              <a:rPr dirty="0"/>
              <a:t> auf dem </a:t>
            </a:r>
            <a:r>
              <a:rPr dirty="0" err="1"/>
              <a:t>Testset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15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Demo?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Endergebnis</a:t>
            </a:r>
            <a:endParaRPr dirty="0"/>
          </a:p>
        </p:txBody>
      </p:sp>
      <p:sp>
        <p:nvSpPr>
          <p:cNvPr id="31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10" y="2666999"/>
            <a:ext cx="9151608" cy="3124201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Überprüfung des Farbraums</a:t>
            </a:r>
          </a:p>
          <a:p>
            <a:r>
              <a:rPr lang="de-DE" dirty="0"/>
              <a:t>Ausschneiden der Verkehrsschilder</a:t>
            </a:r>
            <a:endParaRPr dirty="0"/>
          </a:p>
          <a:p>
            <a:r>
              <a:rPr dirty="0" err="1"/>
              <a:t>Ausschnitt</a:t>
            </a:r>
            <a:r>
              <a:rPr lang="de-DE" dirty="0"/>
              <a:t>e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CNN </a:t>
            </a:r>
            <a:r>
              <a:rPr dirty="0" err="1"/>
              <a:t>klassifizieren</a:t>
            </a:r>
            <a:endParaRPr dirty="0"/>
          </a:p>
          <a:p>
            <a:r>
              <a:rPr dirty="0" err="1"/>
              <a:t>Wiedergabe</a:t>
            </a:r>
            <a:r>
              <a:rPr dirty="0"/>
              <a:t> der </a:t>
            </a:r>
            <a:r>
              <a:rPr dirty="0" err="1"/>
              <a:t>Verhaltensempfehlung</a:t>
            </a:r>
            <a:endParaRPr dirty="0"/>
          </a:p>
        </p:txBody>
      </p:sp>
      <p:sp>
        <p:nvSpPr>
          <p:cNvPr id="32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Ergebnispräsentation</a:t>
            </a:r>
          </a:p>
        </p:txBody>
      </p:sp>
      <p:sp>
        <p:nvSpPr>
          <p:cNvPr id="323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Ihnen wird jetzt die Demo präsentiert.</a:t>
            </a:r>
          </a:p>
        </p:txBody>
      </p:sp>
      <p:sp>
        <p:nvSpPr>
          <p:cNvPr id="32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Fazit</a:t>
            </a:r>
          </a:p>
        </p:txBody>
      </p:sp>
      <p:sp>
        <p:nvSpPr>
          <p:cNvPr id="327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Erkennung von Bildern unter erschwerten Bedingungen fehleranfällig</a:t>
            </a:r>
          </a:p>
          <a:p>
            <a:r>
              <a:t>Hintergründe manchmal schwierig zu unterscheiden</a:t>
            </a:r>
          </a:p>
          <a:p>
            <a:r>
              <a:t>Grundlegende Bilder werden richtig erkannt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Ausblick</a:t>
            </a:r>
          </a:p>
        </p:txBody>
      </p:sp>
      <p:sp>
        <p:nvSpPr>
          <p:cNvPr id="33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direkter</a:t>
            </a:r>
            <a:r>
              <a:rPr dirty="0"/>
              <a:t> </a:t>
            </a:r>
            <a:r>
              <a:rPr dirty="0" err="1"/>
              <a:t>Analyse</a:t>
            </a:r>
            <a:endParaRPr dirty="0"/>
          </a:p>
          <a:p>
            <a:r>
              <a:rPr dirty="0" err="1"/>
              <a:t>Verbesserung</a:t>
            </a:r>
            <a:r>
              <a:rPr dirty="0"/>
              <a:t> der </a:t>
            </a:r>
            <a:r>
              <a:rPr dirty="0" err="1"/>
              <a:t>Schilderkennung</a:t>
            </a:r>
            <a:endParaRPr dirty="0"/>
          </a:p>
          <a:p>
            <a:r>
              <a:rPr dirty="0" err="1"/>
              <a:t>Einbeziehen</a:t>
            </a:r>
            <a:r>
              <a:rPr dirty="0"/>
              <a:t> </a:t>
            </a:r>
            <a:r>
              <a:rPr dirty="0" err="1"/>
              <a:t>aussortierter</a:t>
            </a:r>
            <a:r>
              <a:rPr dirty="0"/>
              <a:t> </a:t>
            </a:r>
            <a:r>
              <a:rPr dirty="0" err="1"/>
              <a:t>Schilder</a:t>
            </a:r>
            <a:endParaRPr dirty="0"/>
          </a:p>
          <a:p>
            <a:r>
              <a:rPr dirty="0" err="1"/>
              <a:t>Erhöhung</a:t>
            </a:r>
            <a:r>
              <a:rPr dirty="0"/>
              <a:t>/</a:t>
            </a:r>
            <a:r>
              <a:rPr dirty="0" err="1"/>
              <a:t>Verbesserung</a:t>
            </a:r>
            <a:r>
              <a:rPr dirty="0"/>
              <a:t> der </a:t>
            </a:r>
            <a:r>
              <a:rPr dirty="0" err="1"/>
              <a:t>Datenbasis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Quellen</a:t>
            </a:r>
          </a:p>
        </p:txBody>
      </p:sp>
      <p:sp>
        <p:nvSpPr>
          <p:cNvPr id="333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Statistisches Bundesamt: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</p:txBody>
      </p:sp>
      <p:sp>
        <p:nvSpPr>
          <p:cNvPr id="182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11" y="2666999"/>
            <a:ext cx="4940240" cy="3124201"/>
          </a:xfrm>
          <a:prstGeom prst="rect">
            <a:avLst/>
          </a:prstGeom>
        </p:spPr>
        <p:txBody>
          <a:bodyPr/>
          <a:lstStyle/>
          <a:p>
            <a:r>
              <a:t>Verunglückte Kinder: ung. 10.200 Kinder im Jahr 2018</a:t>
            </a:r>
          </a:p>
          <a:p>
            <a:r>
              <a:t>11.3 % wegen Vorfahrt und Vorrang </a:t>
            </a:r>
          </a:p>
          <a:p>
            <a:r>
              <a:t>Unfälle ohne Verletzungen nicht inbegriffen</a:t>
            </a:r>
          </a:p>
        </p:txBody>
      </p:sp>
      <p:sp>
        <p:nvSpPr>
          <p:cNvPr id="183" name="Inhaltsplatzhalter 2"/>
          <p:cNvSpPr txBox="1"/>
          <p:nvPr/>
        </p:nvSpPr>
        <p:spPr>
          <a:xfrm>
            <a:off x="1930820" y="5796279"/>
            <a:ext cx="992727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184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67" y="2438399"/>
            <a:ext cx="5551431" cy="2985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6" name="Freeform: Shape 11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7" name="Freeform: Shape 13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Freeform: Shape 15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Freeform: Shape 17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Titel 3"/>
          <p:cNvSpPr txBox="1">
            <a:spLocks noGrp="1"/>
          </p:cNvSpPr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r>
              <a:t>Zusatzmaterial</a:t>
            </a:r>
          </a:p>
        </p:txBody>
      </p:sp>
      <p:sp>
        <p:nvSpPr>
          <p:cNvPr id="341" name="Untertitel 4"/>
          <p:cNvSpPr txBox="1">
            <a:spLocks noGrp="1"/>
          </p:cNvSpPr>
          <p:nvPr>
            <p:ph type="subTitle" sz="quarter" idx="1"/>
          </p:nvPr>
        </p:nvSpPr>
        <p:spPr>
          <a:xfrm>
            <a:off x="2719546" y="4552334"/>
            <a:ext cx="6752908" cy="1091382"/>
          </a:xfrm>
          <a:prstGeom prst="rect">
            <a:avLst/>
          </a:prstGeom>
        </p:spPr>
        <p:txBody>
          <a:bodyPr/>
          <a:lstStyle/>
          <a:p>
            <a:pPr algn="ctr"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Verunglückte Kinder im Starßenverkehr unter 15 in Jahren</a:t>
            </a:r>
          </a:p>
        </p:txBody>
      </p:sp>
      <p:sp>
        <p:nvSpPr>
          <p:cNvPr id="344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09" y="5738926"/>
            <a:ext cx="10018715" cy="22779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345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79" y="2666999"/>
            <a:ext cx="9114312" cy="307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Getötete Kinder unter 15</a:t>
            </a:r>
          </a:p>
        </p:txBody>
      </p:sp>
      <p:pic>
        <p:nvPicPr>
          <p:cNvPr id="348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12" y="2857381"/>
            <a:ext cx="8725656" cy="274343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Verunglückte Kinder nach Uhrzeiten</a:t>
            </a:r>
          </a:p>
        </p:txBody>
      </p:sp>
      <p:pic>
        <p:nvPicPr>
          <p:cNvPr id="352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93" y="2373073"/>
            <a:ext cx="4849587" cy="315916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Gründe für Verkehrsunfälle bei Kindern unter 15 Jahren</a:t>
            </a:r>
          </a:p>
        </p:txBody>
      </p:sp>
      <p:pic>
        <p:nvPicPr>
          <p:cNvPr id="356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6" y="2667000"/>
            <a:ext cx="4698865" cy="312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Inhaltsplatzhalter 2"/>
          <p:cNvSpPr txBox="1"/>
          <p:nvPr/>
        </p:nvSpPr>
        <p:spPr>
          <a:xfrm>
            <a:off x="1823943" y="5792003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HSL-Farbraum</a:t>
            </a:r>
          </a:p>
        </p:txBody>
      </p:sp>
      <p:pic>
        <p:nvPicPr>
          <p:cNvPr id="360" name="Inhaltsplatzhalter 4" descr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4" y="2570195"/>
            <a:ext cx="4794561" cy="3602005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Inhaltsplatzhalter 2"/>
          <p:cNvSpPr txBox="1"/>
          <p:nvPr/>
        </p:nvSpPr>
        <p:spPr>
          <a:xfrm>
            <a:off x="1962736" y="6190096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9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https://upload.wikimedia.org/wikipedia/commons/thumb/6/6b/HSL_color_solid_cylinder_saturation_gray.png/197px-HSL_color_solid_cylinder_saturation_gray.png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</p:txBody>
      </p:sp>
      <p:graphicFrame>
        <p:nvGraphicFramePr>
          <p:cNvPr id="187" name="Diagramm 5"/>
          <p:cNvGraphicFramePr/>
          <p:nvPr/>
        </p:nvGraphicFramePr>
        <p:xfrm>
          <a:off x="2612494" y="1920284"/>
          <a:ext cx="7660966" cy="4121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8" name="Inhaltsplatzhalter 2"/>
          <p:cNvSpPr txBox="1"/>
          <p:nvPr/>
        </p:nvSpPr>
        <p:spPr>
          <a:xfrm>
            <a:off x="2459638" y="6151478"/>
            <a:ext cx="9927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 i. A. an: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https://de.statista.com/statistik/daten/studie/1106/umfrage/handybesitz-bei-jugendlichen-nach-altersgruppen/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Idee</a:t>
            </a:r>
          </a:p>
        </p:txBody>
      </p:sp>
      <p:sp>
        <p:nvSpPr>
          <p:cNvPr id="191" name="Inhaltsplatzhalter 2"/>
          <p:cNvSpPr txBox="1">
            <a:spLocks noGrp="1"/>
          </p:cNvSpPr>
          <p:nvPr>
            <p:ph type="body" idx="1"/>
          </p:nvPr>
        </p:nvSpPr>
        <p:spPr>
          <a:xfrm>
            <a:off x="972152" y="2666999"/>
            <a:ext cx="11219850" cy="3124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</a:lstStyle>
          <a:p>
            <a:r>
              <a:t>Automatische Erkennung und Klassifizierung von Verkehrszeichen und Wiedergabe der Verkehrsregel in einer verständlichen Weise.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9EAEB"/>
            </a:gs>
            <a:gs pos="100000">
              <a:srgbClr val="A4A6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el 1"/>
          <p:cNvSpPr txBox="1">
            <a:spLocks noGrp="1"/>
          </p:cNvSpPr>
          <p:nvPr>
            <p:ph type="title"/>
          </p:nvPr>
        </p:nvSpPr>
        <p:spPr>
          <a:xfrm>
            <a:off x="1760705" y="685800"/>
            <a:ext cx="9742320" cy="1752600"/>
          </a:xfrm>
          <a:prstGeom prst="rect">
            <a:avLst/>
          </a:prstGeom>
        </p:spPr>
        <p:txBody>
          <a:bodyPr/>
          <a:lstStyle/>
          <a:p>
            <a:r>
              <a:t>Aufgaben</a:t>
            </a:r>
          </a:p>
        </p:txBody>
      </p:sp>
      <p:grpSp>
        <p:nvGrpSpPr>
          <p:cNvPr id="202" name="Inhaltsplatzhalter 2"/>
          <p:cNvGrpSpPr/>
          <p:nvPr/>
        </p:nvGrpSpPr>
        <p:grpSpPr>
          <a:xfrm>
            <a:off x="1997816" y="3277153"/>
            <a:ext cx="9268095" cy="1694055"/>
            <a:chOff x="0" y="0"/>
            <a:chExt cx="9268092" cy="1694054"/>
          </a:xfrm>
        </p:grpSpPr>
        <p:sp>
          <p:nvSpPr>
            <p:cNvPr id="194" name="Square"/>
            <p:cNvSpPr/>
            <p:nvPr/>
          </p:nvSpPr>
          <p:spPr>
            <a:xfrm>
              <a:off x="563254" y="0"/>
              <a:ext cx="921689" cy="92168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5" name="Erkennen von Verkehrsschildern"/>
            <p:cNvSpPr txBox="1"/>
            <p:nvPr/>
          </p:nvSpPr>
          <p:spPr>
            <a:xfrm>
              <a:off x="0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Erkennen von Verkehrsschildern</a:t>
              </a:r>
            </a:p>
          </p:txBody>
        </p:sp>
        <p:sp>
          <p:nvSpPr>
            <p:cNvPr id="196" name="Square"/>
            <p:cNvSpPr/>
            <p:nvPr/>
          </p:nvSpPr>
          <p:spPr>
            <a:xfrm>
              <a:off x="2969886" y="0"/>
              <a:ext cx="921689" cy="921689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7" name="Klassifizieren der Verkehrsschilder"/>
            <p:cNvSpPr txBox="1"/>
            <p:nvPr/>
          </p:nvSpPr>
          <p:spPr>
            <a:xfrm>
              <a:off x="2406631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Klassifizieren der Verkehrsschilder</a:t>
              </a:r>
            </a:p>
          </p:txBody>
        </p:sp>
        <p:sp>
          <p:nvSpPr>
            <p:cNvPr id="198" name="Square"/>
            <p:cNvSpPr/>
            <p:nvPr/>
          </p:nvSpPr>
          <p:spPr>
            <a:xfrm>
              <a:off x="5376519" y="0"/>
              <a:ext cx="921689" cy="921689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9" name="Wiedergabe der Regelung"/>
            <p:cNvSpPr txBox="1"/>
            <p:nvPr/>
          </p:nvSpPr>
          <p:spPr>
            <a:xfrm>
              <a:off x="4813263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Wiedergabe der Regelung</a:t>
              </a:r>
            </a:p>
          </p:txBody>
        </p:sp>
        <p:sp>
          <p:nvSpPr>
            <p:cNvPr id="200" name="Square"/>
            <p:cNvSpPr/>
            <p:nvPr/>
          </p:nvSpPr>
          <p:spPr>
            <a:xfrm>
              <a:off x="7783151" y="0"/>
              <a:ext cx="921689" cy="921689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201" name="Dem Nutzer die Software bereitstellen"/>
            <p:cNvSpPr txBox="1"/>
            <p:nvPr/>
          </p:nvSpPr>
          <p:spPr>
            <a:xfrm>
              <a:off x="7219895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Dem Nutzer die Software bereitstellen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Klassifikation durch Konturenerkennung</a:t>
            </a:r>
            <a:endParaRPr dirty="0"/>
          </a:p>
        </p:txBody>
      </p:sp>
      <p:sp>
        <p:nvSpPr>
          <p:cNvPr id="22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Unser erstes Ziel:</a:t>
            </a:r>
          </a:p>
          <a:p>
            <a:pPr marL="0" indent="0">
              <a:buNone/>
            </a:pPr>
            <a:r>
              <a:rPr lang="de-DE" dirty="0"/>
              <a:t>     Stoppschild erkennen</a:t>
            </a:r>
          </a:p>
        </p:txBody>
      </p:sp>
      <p:pic>
        <p:nvPicPr>
          <p:cNvPr id="221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79" y="2120190"/>
            <a:ext cx="3972745" cy="2299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11" descr="Grafik 11">
            <a:extLst>
              <a:ext uri="{FF2B5EF4-FFF2-40B4-BE49-F238E27FC236}">
                <a16:creationId xmlns:a16="http://schemas.microsoft.com/office/drawing/2014/main" id="{525AC1BC-3415-47F3-A99C-07A54D10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49" y="4419601"/>
            <a:ext cx="4311664" cy="2536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Filterung nach Farbe</a:t>
            </a:r>
          </a:p>
          <a:p>
            <a:pPr>
              <a:buFontTx/>
              <a:buChar char="-"/>
            </a:pPr>
            <a:r>
              <a:rPr lang="de-DE" dirty="0" err="1"/>
              <a:t>findContours</a:t>
            </a:r>
            <a:r>
              <a:rPr lang="de-DE" dirty="0"/>
              <a:t>()</a:t>
            </a:r>
          </a:p>
          <a:p>
            <a:pPr>
              <a:buFontTx/>
              <a:buChar char="-"/>
            </a:pPr>
            <a:r>
              <a:rPr lang="de-DE" dirty="0"/>
              <a:t>Filterung nach Größe der Kontur</a:t>
            </a:r>
          </a:p>
          <a:p>
            <a:pPr>
              <a:buFontTx/>
              <a:buChar char="-"/>
            </a:pPr>
            <a:r>
              <a:rPr lang="de-DE" dirty="0"/>
              <a:t>Zählen der Ecken nach Kantenglättung</a:t>
            </a:r>
          </a:p>
          <a:p>
            <a:pPr>
              <a:buFontTx/>
              <a:buChar char="-"/>
            </a:pPr>
            <a:r>
              <a:rPr lang="de-DE" dirty="0"/>
              <a:t>Wenn 8 Ecken:</a:t>
            </a:r>
          </a:p>
          <a:p>
            <a:pPr marL="0" indent="0">
              <a:buNone/>
            </a:pPr>
            <a:r>
              <a:rPr lang="de-DE" dirty="0"/>
              <a:t>     Stoppschild</a:t>
            </a:r>
          </a:p>
          <a:p>
            <a:pPr>
              <a:buFontTx/>
              <a:buChar char="-"/>
            </a:pPr>
            <a:endParaRPr dirty="0"/>
          </a:p>
        </p:txBody>
      </p:sp>
      <p:pic>
        <p:nvPicPr>
          <p:cNvPr id="3" name="Grafik 2" descr="Ein Bild, das Foto, verschieden, verschiedene, Skifahren enthält.&#10;&#10;Automatisch generierte Beschreibung">
            <a:extLst>
              <a:ext uri="{FF2B5EF4-FFF2-40B4-BE49-F238E27FC236}">
                <a16:creationId xmlns:a16="http://schemas.microsoft.com/office/drawing/2014/main" id="{F2955FD7-2C14-4754-B7C3-C3156EF4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85" y="1961511"/>
            <a:ext cx="3120869" cy="434163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863EF3-878B-4BC7-9E27-9061D8055C0C}"/>
              </a:ext>
            </a:extLst>
          </p:cNvPr>
          <p:cNvSpPr txBox="1"/>
          <p:nvPr/>
        </p:nvSpPr>
        <p:spPr>
          <a:xfrm>
            <a:off x="8257285" y="6383045"/>
            <a:ext cx="3120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/>
              <a:t>Douglas-Peucker-Algorithmus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83273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dirty="0"/>
              <a:t>Input: </a:t>
            </a:r>
            <a:r>
              <a:rPr dirty="0" err="1"/>
              <a:t>Verkehrszeichen</a:t>
            </a:r>
            <a:r>
              <a:rPr dirty="0"/>
              <a:t> „in </a:t>
            </a:r>
            <a:r>
              <a:rPr dirty="0" err="1"/>
              <a:t>freier</a:t>
            </a:r>
            <a:r>
              <a:rPr dirty="0"/>
              <a:t> </a:t>
            </a:r>
            <a:r>
              <a:rPr dirty="0" err="1"/>
              <a:t>Wildbahn</a:t>
            </a:r>
            <a:r>
              <a:rPr dirty="0"/>
              <a:t>“</a:t>
            </a:r>
          </a:p>
          <a:p>
            <a:pPr>
              <a:buFontTx/>
              <a:buChar char="-"/>
            </a:pPr>
            <a:r>
              <a:rPr dirty="0"/>
              <a:t>HSL </a:t>
            </a:r>
            <a:r>
              <a:rPr dirty="0" err="1"/>
              <a:t>Farbraum</a:t>
            </a:r>
            <a:r>
              <a:rPr dirty="0"/>
              <a:t> </a:t>
            </a:r>
            <a:r>
              <a:rPr dirty="0" err="1"/>
              <a:t>anstatt</a:t>
            </a:r>
            <a:r>
              <a:rPr dirty="0"/>
              <a:t> </a:t>
            </a:r>
            <a:r>
              <a:rPr lang="de-DE" dirty="0"/>
              <a:t>RGB</a:t>
            </a:r>
            <a:endParaRPr dirty="0"/>
          </a:p>
          <a:p>
            <a:pPr>
              <a:buFontTx/>
              <a:buChar char="-"/>
            </a:pPr>
            <a:r>
              <a:rPr dirty="0" err="1"/>
              <a:t>Konturenerkennung</a:t>
            </a:r>
            <a:endParaRPr dirty="0"/>
          </a:p>
          <a:p>
            <a:pPr>
              <a:buFontTx/>
              <a:buChar char="-"/>
            </a:pPr>
            <a:r>
              <a:rPr dirty="0" err="1"/>
              <a:t>Verkehrszeichen</a:t>
            </a:r>
            <a:r>
              <a:rPr dirty="0"/>
              <a:t> </a:t>
            </a:r>
            <a:r>
              <a:rPr dirty="0" err="1"/>
              <a:t>ausschneiden</a:t>
            </a:r>
            <a:endParaRPr dirty="0"/>
          </a:p>
        </p:txBody>
      </p:sp>
      <p:pic>
        <p:nvPicPr>
          <p:cNvPr id="5" name="Grafik 6" descr="Grafik 6">
            <a:extLst>
              <a:ext uri="{FF2B5EF4-FFF2-40B4-BE49-F238E27FC236}">
                <a16:creationId xmlns:a16="http://schemas.microsoft.com/office/drawing/2014/main" id="{F5AC4F20-8CEB-4AB9-9D40-A766AB97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87" y="2367815"/>
            <a:ext cx="4430360" cy="332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stA="26000" endPos="40000" dir="5400000" sy="-100000" algn="bl" rotWithShape="0"/>
          </a:effectLst>
        </a:effectStyle>
        <a:effectStyle>
          <a:effectLst>
            <a:reflection stA="26000" endPos="40000" dir="5400000" sy="-10000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stA="26000" endPos="40000" dir="5400000" sy="-10000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stA="26000" endPos="40000" dir="5400000" sy="-100000" algn="bl" rotWithShape="0"/>
          </a:effectLst>
        </a:effectStyle>
        <a:effectStyle>
          <a:effectLst>
            <a:reflection stA="26000" endPos="40000" dir="5400000" sy="-10000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stA="26000" endPos="40000" dir="5400000" sy="-10000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907</Words>
  <Application>Microsoft Office PowerPoint</Application>
  <PresentationFormat>Breitbild</PresentationFormat>
  <Paragraphs>136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Corbel</vt:lpstr>
      <vt:lpstr>Parallax</vt:lpstr>
      <vt:lpstr>Straßenverkehrshilfe für Kinder  </vt:lpstr>
      <vt:lpstr>Agenda</vt:lpstr>
      <vt:lpstr>Problemstellung</vt:lpstr>
      <vt:lpstr>Problemstellung</vt:lpstr>
      <vt:lpstr>Idee</vt:lpstr>
      <vt:lpstr>Aufgaben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Klassifikation mit Konturerkennung</vt:lpstr>
      <vt:lpstr>Klassifikation mit Machine Learning</vt:lpstr>
      <vt:lpstr>Datensatz</vt:lpstr>
      <vt:lpstr>Datensatz</vt:lpstr>
      <vt:lpstr>Datensatz</vt:lpstr>
      <vt:lpstr>Datensatz</vt:lpstr>
      <vt:lpstr>Datensatz</vt:lpstr>
      <vt:lpstr>Datensatz</vt:lpstr>
      <vt:lpstr>Erster Ansatz zu ML: HOG + SVM</vt:lpstr>
      <vt:lpstr>Erster Ansatz zu ML: HOG + SVM</vt:lpstr>
      <vt:lpstr>Zweiter Ansatz zu ML: CNN</vt:lpstr>
      <vt:lpstr>Zweiter Ansatz zu ML: CNN</vt:lpstr>
      <vt:lpstr>Zweiter Ansatz zu ML: CNN</vt:lpstr>
      <vt:lpstr>Zweiter Ansatz zu ML: CNN</vt:lpstr>
      <vt:lpstr>Endergebnis</vt:lpstr>
      <vt:lpstr>Ergebnispräsentation</vt:lpstr>
      <vt:lpstr>Fazit</vt:lpstr>
      <vt:lpstr>Ausblick</vt:lpstr>
      <vt:lpstr>Quellen</vt:lpstr>
      <vt:lpstr>Zusatzmaterial</vt:lpstr>
      <vt:lpstr>Verunglückte Kinder im Starßenverkehr unter 15 in Jahren</vt:lpstr>
      <vt:lpstr>Getötete Kinder unter 15</vt:lpstr>
      <vt:lpstr>Verunglückte Kinder nach Uhrzeiten</vt:lpstr>
      <vt:lpstr>Gründe für Verkehrsunfälle bei Kindern unter 15 Jahren</vt:lpstr>
      <vt:lpstr>HSL-Farbraum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Straßenverkehrshilfe für Kinder  </dc:title>
  <cp:lastModifiedBy>Dennis Rupprecht</cp:lastModifiedBy>
  <cp:revision>11</cp:revision>
  <dcterms:modified xsi:type="dcterms:W3CDTF">2020-01-28T07:30:43Z</dcterms:modified>
</cp:coreProperties>
</file>